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32DD-BC0E-4E8A-94A4-B35BD9BC0829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8AAE1BEC-B692-44AB-A36C-84F0223EC0AA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87852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32DD-BC0E-4E8A-94A4-B35BD9BC0829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8AAE1BEC-B692-44AB-A36C-84F0223EC0AA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46071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32DD-BC0E-4E8A-94A4-B35BD9BC0829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8AAE1BEC-B692-44AB-A36C-84F0223EC0A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0082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32DD-BC0E-4E8A-94A4-B35BD9BC0829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8AAE1BEC-B692-44AB-A36C-84F0223EC0AA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1783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32DD-BC0E-4E8A-94A4-B35BD9BC0829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8AAE1BEC-B692-44AB-A36C-84F0223EC0A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8024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32DD-BC0E-4E8A-94A4-B35BD9BC0829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8AAE1BEC-B692-44AB-A36C-84F0223EC0AA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53281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32DD-BC0E-4E8A-94A4-B35BD9BC0829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E1BEC-B692-44AB-A36C-84F0223EC0AA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758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32DD-BC0E-4E8A-94A4-B35BD9BC0829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E1BEC-B692-44AB-A36C-84F0223EC0AA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9111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32DD-BC0E-4E8A-94A4-B35BD9BC0829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E1BEC-B692-44AB-A36C-84F0223EC0AA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4535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32DD-BC0E-4E8A-94A4-B35BD9BC0829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8AAE1BEC-B692-44AB-A36C-84F0223EC0AA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6191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32DD-BC0E-4E8A-94A4-B35BD9BC0829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8AAE1BEC-B692-44AB-A36C-84F0223EC0AA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0110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32DD-BC0E-4E8A-94A4-B35BD9BC0829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8AAE1BEC-B692-44AB-A36C-84F0223EC0AA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2700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32DD-BC0E-4E8A-94A4-B35BD9BC0829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E1BEC-B692-44AB-A36C-84F0223EC0AA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4176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32DD-BC0E-4E8A-94A4-B35BD9BC0829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E1BEC-B692-44AB-A36C-84F0223EC0AA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1028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32DD-BC0E-4E8A-94A4-B35BD9BC0829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E1BEC-B692-44AB-A36C-84F0223EC0AA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8526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32DD-BC0E-4E8A-94A4-B35BD9BC0829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8AAE1BEC-B692-44AB-A36C-84F0223EC0AA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6543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732DD-BC0E-4E8A-94A4-B35BD9BC0829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20/04/1440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AAE1BEC-B692-44AB-A36C-84F0223EC0AA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860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Constipation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43314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704" y="188640"/>
            <a:ext cx="8579296" cy="6453336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Stimulant laxatives 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sennosides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bisacodyl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glycerin)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Work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by increasing peristalsis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 produce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griping/cramping pains. 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start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at the lower end of the recommended dosage range, increasing the dose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needed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Onset: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6–12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orally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l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about 1hr Rectally </a:t>
            </a: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should be used for a maximum of 1 week.</a:t>
            </a: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86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750099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Bisacodyl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tablets are enteric coated and should be swallowed whole because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bisacodyl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irritant to the stomach. If it is given as a suppository, the effect usually occurs within 1 h and sometimes as soon as 15 min after insertion.</a:t>
            </a:r>
          </a:p>
          <a:p>
            <a:pPr marL="0" indent="0"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use of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senna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pods and cascara, which is non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standardised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should be discouraged because the dose and therefore action are unpredictable.</a:t>
            </a:r>
          </a:p>
          <a:p>
            <a:pPr marL="0" indent="0" algn="l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Castor oil is a traditional remedy for constipation, which is no longer recommended since there are better preparations available.</a:t>
            </a: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23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390059"/>
          </a:xfrm>
        </p:spPr>
        <p:txBody>
          <a:bodyPr>
            <a:noAutofit/>
          </a:bodyPr>
          <a:lstStyle/>
          <a:p>
            <a:pPr marL="0" indent="0" algn="ctr" rtl="0"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Osmotic laxatives 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e.g. lactulose, Epsom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salts)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Lactulose works by maintaining the volume of fluid in the bowel.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SE: can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cause flatulence, cramps</a:t>
            </a:r>
          </a:p>
          <a:p>
            <a:pPr marL="0" indent="0" algn="l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abdominal discomfort.</a:t>
            </a: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Epsom salts (magnesium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 longer. Risk of dehydration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Glycerin suppositories have both osmotic and irritant effects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moistening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suppository before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insertion.</a:t>
            </a: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66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60648"/>
            <a:ext cx="8064896" cy="64807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Faecal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softener – docusate sodium</a:t>
            </a:r>
          </a:p>
          <a:p>
            <a:pPr marL="0" indent="0" algn="l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Docusate sodium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surfactant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acts by lowering the surface</a:t>
            </a:r>
          </a:p>
          <a:p>
            <a:pPr marL="0" indent="0" algn="l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tension of the intestinal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contents and allows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fluid and fat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penetrate, emulsify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soften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faecal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material for easier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elimination and avoid straining. Also exert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stimulant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effect.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docusate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 weak laxative;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useful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patients in whom straining at stool must be avoided, for example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following an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operation or myocardial infarction.</a:t>
            </a:r>
          </a:p>
          <a:p>
            <a:pPr marL="0" indent="0" algn="l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Docusate is non-absorbable and non-toxic, but it is believed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facilitate transport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other drugs across the intestine and could thereby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 their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action and adverse effects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l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laxative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effect usually occurs within 1–3 days of administration.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96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6632"/>
            <a:ext cx="8532440" cy="6741368"/>
          </a:xfrm>
        </p:spPr>
        <p:txBody>
          <a:bodyPr>
            <a:noAutofit/>
          </a:bodyPr>
          <a:lstStyle/>
          <a:p>
            <a:pPr algn="l" rtl="0"/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Faecal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lubricant – liquid paraffin</a:t>
            </a: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Liquid paraffin is the only compound available.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indigestible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minimum absorbed penetrates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softens the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faeces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coats the surface with an oily film,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facilitating passage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faeces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through the intestine.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several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drawbacks that make it unsuitable for regular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</a:t>
            </a:r>
          </a:p>
          <a:p>
            <a:pPr algn="l" rtl="0"/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58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764704"/>
            <a:ext cx="8100392" cy="5832648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GB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Product selection </a:t>
            </a:r>
            <a:endParaRPr lang="en-GB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GB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Pregnant </a:t>
            </a:r>
            <a:r>
              <a:rPr lang="en-GB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 breast feeding woman</a:t>
            </a:r>
          </a:p>
          <a:p>
            <a:pPr marL="0" indent="0" algn="l" rtl="0"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Bulk-forming laxative, Lactulose</a:t>
            </a:r>
          </a:p>
          <a:p>
            <a:pPr marL="0" indent="0" algn="l" rtl="0">
              <a:buNone/>
            </a:pPr>
            <a:r>
              <a:rPr lang="en-GB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Children </a:t>
            </a:r>
            <a:endParaRPr lang="en-GB" sz="2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Glycerin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(supp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Lactulose 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GB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Advanced age(elderly) </a:t>
            </a:r>
          </a:p>
          <a:p>
            <a:pPr marL="0" indent="0" algn="l" rtl="0"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Bulk-forming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laxative, Also Lactulose and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Glycerin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(supp.) are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safe. </a:t>
            </a:r>
            <a:endParaRPr lang="ar-S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304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332656"/>
            <a:ext cx="8028384" cy="6336704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Irritable bowel syndrome (IBS) 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IBS 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defined as a chronic,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functional bowel disorder</a:t>
            </a:r>
          </a:p>
          <a:p>
            <a:pPr marL="0" indent="0" algn="l" rtl="0">
              <a:lnSpc>
                <a:spcPct val="115000"/>
              </a:lnSpc>
              <a:buNone/>
            </a:pPr>
            <a:r>
              <a:rPr lang="en-US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1-Age</a:t>
            </a:r>
            <a:r>
              <a:rPr lang="en-US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r>
              <a:rPr lang="en-US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IBS 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often develop in young adult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life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en-US" sz="2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 algn="l" rtl="0">
              <a:lnSpc>
                <a:spcPct val="115000"/>
              </a:lnSpc>
              <a:buClr>
                <a:srgbClr val="4A66AC"/>
              </a:buClr>
              <a:buNone/>
            </a:pPr>
            <a:r>
              <a:rPr lang="en-US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2-Symptoms</a:t>
            </a:r>
            <a:r>
              <a:rPr lang="en-US" sz="2800" b="1" dirty="0"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IBS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has three Key symptoms: </a:t>
            </a:r>
            <a:r>
              <a:rPr 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abdominal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pain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abdominal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distention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/</a:t>
            </a:r>
            <a:r>
              <a:rPr 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bloating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and </a:t>
            </a:r>
            <a:r>
              <a:rPr 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disturbance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of </a:t>
            </a:r>
            <a:r>
              <a:rPr 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bowel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habit.</a:t>
            </a:r>
          </a:p>
          <a:p>
            <a:pPr marL="0" lvl="0" indent="0" algn="l" rtl="0">
              <a:lnSpc>
                <a:spcPct val="115000"/>
              </a:lnSpc>
              <a:buClr>
                <a:srgbClr val="4A66AC"/>
              </a:buClr>
              <a:buNone/>
            </a:pPr>
            <a:endParaRPr lang="en-US" sz="2000" baseline="300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 algn="l" rtl="0">
              <a:lnSpc>
                <a:spcPct val="115000"/>
              </a:lnSpc>
              <a:buClr>
                <a:srgbClr val="4A66AC"/>
              </a:buClr>
              <a:buNone/>
            </a:pPr>
            <a:r>
              <a:rPr lang="en-US" sz="2000" baseline="30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IBS tend to be episodic. The patient might have a history of being well for a number of weeks or months in between bouts of symptoms</a:t>
            </a:r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l" rtl="0">
              <a:lnSpc>
                <a:spcPct val="115000"/>
              </a:lnSpc>
              <a:buNone/>
            </a:pPr>
            <a:endParaRPr lang="en-US" sz="20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157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332656"/>
            <a:ext cx="8136904" cy="6336704"/>
          </a:xfrm>
        </p:spPr>
        <p:txBody>
          <a:bodyPr>
            <a:normAutofit/>
          </a:bodyPr>
          <a:lstStyle/>
          <a:p>
            <a:pPr marL="0" indent="0" algn="l" rtl="0">
              <a:lnSpc>
                <a:spcPct val="115000"/>
              </a:lnSpc>
              <a:buNone/>
            </a:pPr>
            <a:r>
              <a:rPr lang="en-US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Aggravating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factors</a:t>
            </a:r>
            <a:endParaRPr lang="en-US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l" rtl="0">
              <a:lnSpc>
                <a:spcPct val="115000"/>
              </a:lnSpc>
            </a:pP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     Stress appears to play an important role and can precipitate and exacerbate symptoms. Also some types of food may aggravate IBS.</a:t>
            </a:r>
            <a:endParaRPr lang="en-US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l" rtl="0">
              <a:lnSpc>
                <a:spcPct val="115000"/>
              </a:lnSpc>
              <a:buNone/>
            </a:pPr>
            <a:r>
              <a:rPr lang="en-US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en-US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l" rtl="0">
              <a:lnSpc>
                <a:spcPct val="115000"/>
              </a:lnSpc>
              <a:buNone/>
            </a:pPr>
            <a:r>
              <a:rPr lang="en-US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Pregnant </a:t>
            </a:r>
            <a:r>
              <a:rPr lang="en-US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women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----------- referral for further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investigation</a:t>
            </a:r>
            <a:endParaRPr lang="en-US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180340" indent="0" algn="l" rtl="0">
              <a:lnSpc>
                <a:spcPct val="115000"/>
              </a:lnSpc>
              <a:buNone/>
            </a:pPr>
            <a:endParaRPr lang="en-US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l" rtl="0">
              <a:lnSpc>
                <a:spcPct val="115000"/>
              </a:lnSpc>
              <a:buNone/>
            </a:pPr>
            <a:r>
              <a:rPr lang="en-US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Medication</a:t>
            </a:r>
            <a:r>
              <a:rPr lang="en-US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To know:</a:t>
            </a:r>
            <a:endParaRPr lang="en-US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l" rtl="0">
              <a:lnSpc>
                <a:spcPct val="115000"/>
              </a:lnSpc>
            </a:pP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Unresponsive 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to appropriate treatment required referral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Other 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medicines (IBS is associated with depression and anxiety in many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patients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471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332656"/>
            <a:ext cx="8280920" cy="6192688"/>
          </a:xfrm>
        </p:spPr>
        <p:txBody>
          <a:bodyPr>
            <a:noAutofit/>
          </a:bodyPr>
          <a:lstStyle/>
          <a:p>
            <a:pPr indent="0" algn="ctr" rtl="0">
              <a:lnSpc>
                <a:spcPct val="115000"/>
              </a:lnSpc>
              <a:buNone/>
            </a:pPr>
            <a:r>
              <a:rPr lang="en-US" sz="2800" b="1" dirty="0">
                <a:latin typeface="Times New Roman"/>
                <a:ea typeface="Times New Roman"/>
                <a:cs typeface="Arial"/>
              </a:rPr>
              <a:t>Treatment 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</a:pPr>
            <a:r>
              <a:rPr lang="en-US" sz="2400" dirty="0">
                <a:latin typeface="Times New Roman"/>
                <a:ea typeface="Times New Roman"/>
                <a:cs typeface="Arial"/>
              </a:rPr>
              <a:t>Symptoms should start to improve within a </a:t>
            </a:r>
            <a:r>
              <a:rPr lang="en-US" sz="2400" b="1" dirty="0" smtClean="0">
                <a:latin typeface="Times New Roman"/>
                <a:ea typeface="Times New Roman"/>
                <a:cs typeface="Arial"/>
              </a:rPr>
              <a:t>week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</a:pPr>
            <a:r>
              <a:rPr lang="en-US" sz="2400" b="1" dirty="0" smtClean="0">
                <a:latin typeface="Times New Roman"/>
                <a:ea typeface="Times New Roman"/>
                <a:cs typeface="Arial"/>
              </a:rPr>
              <a:t>A-Diet</a:t>
            </a:r>
            <a:r>
              <a:rPr lang="en-US" sz="2400" dirty="0">
                <a:latin typeface="Times New Roman"/>
                <a:ea typeface="Times New Roman"/>
                <a:cs typeface="Arial"/>
              </a:rPr>
              <a:t>: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</a:pPr>
            <a:r>
              <a:rPr lang="en-US" sz="2400" dirty="0">
                <a:latin typeface="Times New Roman"/>
                <a:ea typeface="Times New Roman"/>
                <a:cs typeface="Arial"/>
              </a:rPr>
              <a:t>Patient with IBS should follow the recommendation for a healthy diet (</a:t>
            </a:r>
            <a:r>
              <a:rPr lang="en-US" sz="2400" b="1" dirty="0">
                <a:latin typeface="Times New Roman"/>
                <a:ea typeface="Times New Roman"/>
                <a:cs typeface="Arial"/>
              </a:rPr>
              <a:t>low fat</a:t>
            </a:r>
            <a:r>
              <a:rPr lang="en-US" sz="2400" dirty="0">
                <a:latin typeface="Times New Roman"/>
                <a:ea typeface="Times New Roman"/>
                <a:cs typeface="Arial"/>
              </a:rPr>
              <a:t>, low </a:t>
            </a:r>
            <a:r>
              <a:rPr lang="en-US" sz="2400" b="1" dirty="0">
                <a:latin typeface="Times New Roman"/>
                <a:ea typeface="Times New Roman"/>
                <a:cs typeface="Arial"/>
              </a:rPr>
              <a:t>sugar</a:t>
            </a:r>
            <a:r>
              <a:rPr lang="en-US" sz="2400" dirty="0">
                <a:latin typeface="Times New Roman"/>
                <a:ea typeface="Times New Roman"/>
                <a:cs typeface="Arial"/>
              </a:rPr>
              <a:t>, </a:t>
            </a:r>
            <a:r>
              <a:rPr lang="en-US" sz="2400" b="1" dirty="0">
                <a:latin typeface="Times New Roman"/>
                <a:ea typeface="Times New Roman"/>
                <a:cs typeface="Arial"/>
              </a:rPr>
              <a:t>high </a:t>
            </a:r>
            <a:r>
              <a:rPr lang="en-US" sz="2400" b="1" dirty="0" err="1">
                <a:latin typeface="Times New Roman"/>
                <a:ea typeface="Times New Roman"/>
                <a:cs typeface="Arial"/>
              </a:rPr>
              <a:t>fibre</a:t>
            </a:r>
            <a:r>
              <a:rPr lang="en-US" sz="2400" dirty="0">
                <a:latin typeface="Times New Roman"/>
                <a:ea typeface="Times New Roman"/>
                <a:cs typeface="Arial"/>
              </a:rPr>
              <a:t>) </a:t>
            </a:r>
            <a:r>
              <a:rPr lang="en-US" sz="2400" baseline="30000" dirty="0">
                <a:latin typeface="Times New Roman"/>
                <a:ea typeface="Times New Roman"/>
                <a:cs typeface="Arial"/>
              </a:rPr>
              <a:t>(1)</a:t>
            </a:r>
            <a:r>
              <a:rPr lang="en-US" sz="2400" dirty="0">
                <a:latin typeface="Times New Roman"/>
                <a:ea typeface="Times New Roman"/>
                <a:cs typeface="Arial"/>
              </a:rPr>
              <a:t>. In addition patient should avoid any food they know to exacerbate their symptoms </a:t>
            </a:r>
            <a:r>
              <a:rPr lang="en-US" sz="2400" baseline="30000" dirty="0">
                <a:latin typeface="Times New Roman"/>
                <a:ea typeface="Times New Roman"/>
                <a:cs typeface="Arial"/>
              </a:rPr>
              <a:t>(1)</a:t>
            </a:r>
            <a:r>
              <a:rPr lang="en-US" sz="2400" dirty="0">
                <a:latin typeface="Times New Roman"/>
                <a:ea typeface="Times New Roman"/>
                <a:cs typeface="Arial"/>
              </a:rPr>
              <a:t>. Various foods such as beans, and fatty meals, and gas-producing foods such as </a:t>
            </a:r>
            <a:endParaRPr lang="en-US" sz="2400" dirty="0" smtClean="0">
              <a:latin typeface="Times New Roman"/>
              <a:ea typeface="Times New Roman"/>
              <a:cs typeface="Arial"/>
            </a:endParaRPr>
          </a:p>
          <a:p>
            <a:pPr marL="0" indent="0" algn="l" rtl="0">
              <a:lnSpc>
                <a:spcPct val="115000"/>
              </a:lnSpc>
              <a:buNone/>
            </a:pPr>
            <a:r>
              <a:rPr lang="en-US" sz="2400" b="1" dirty="0" smtClean="0">
                <a:latin typeface="Times New Roman"/>
                <a:ea typeface="Times New Roman"/>
                <a:cs typeface="Arial"/>
              </a:rPr>
              <a:t>B-Antispasmodics</a:t>
            </a:r>
            <a:r>
              <a:rPr lang="en-US" sz="2400" b="1" dirty="0">
                <a:latin typeface="Times New Roman"/>
                <a:ea typeface="Times New Roman"/>
                <a:cs typeface="Arial"/>
              </a:rPr>
              <a:t>: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buNone/>
            </a:pPr>
            <a:r>
              <a:rPr lang="en-US" sz="2400" b="1" dirty="0" err="1">
                <a:latin typeface="Times New Roman"/>
                <a:ea typeface="Times New Roman"/>
                <a:cs typeface="Arial"/>
              </a:rPr>
              <a:t>Antispasmodisc</a:t>
            </a:r>
            <a:r>
              <a:rPr lang="en-US" sz="2400" b="1" dirty="0">
                <a:latin typeface="Times New Roman"/>
                <a:ea typeface="Times New Roman"/>
                <a:cs typeface="Arial"/>
              </a:rPr>
              <a:t> are the main stay of OTC treatment of IBS</a:t>
            </a:r>
            <a:r>
              <a:rPr lang="en-US" sz="2400" dirty="0">
                <a:latin typeface="Times New Roman"/>
                <a:ea typeface="Times New Roman"/>
                <a:cs typeface="Arial"/>
              </a:rPr>
              <a:t>. They work by a direct effect on the smooth muscle of the gut, causing relaxation and thus reducing abdominal pain.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709767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404664"/>
            <a:ext cx="7920880" cy="6453336"/>
          </a:xfrm>
        </p:spPr>
        <p:txBody>
          <a:bodyPr>
            <a:normAutofit fontScale="55000" lnSpcReduction="20000"/>
          </a:bodyPr>
          <a:lstStyle/>
          <a:p>
            <a:pPr lvl="0" algn="l">
              <a:lnSpc>
                <a:spcPct val="115000"/>
              </a:lnSpc>
              <a:buClr>
                <a:srgbClr val="4A66AC"/>
              </a:buClr>
            </a:pPr>
            <a:endParaRPr lang="en-US" sz="11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buClr>
                <a:srgbClr val="4A66AC"/>
              </a:buClr>
            </a:pPr>
            <a:r>
              <a:rPr lang="en-US" sz="3400" b="1" dirty="0">
                <a:latin typeface="Times New Roman"/>
                <a:ea typeface="Times New Roman"/>
                <a:cs typeface="Arial"/>
              </a:rPr>
              <a:t>1-Mebeverine</a:t>
            </a:r>
            <a:r>
              <a:rPr lang="en-US" sz="1400" b="1" dirty="0">
                <a:latin typeface="Times New Roman"/>
                <a:ea typeface="Times New Roman"/>
                <a:cs typeface="Arial"/>
              </a:rPr>
              <a:t>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lvl="0" algn="l" rtl="0">
              <a:lnSpc>
                <a:spcPct val="115000"/>
              </a:lnSpc>
              <a:buClr>
                <a:srgbClr val="4A66AC"/>
              </a:buClr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On the basis of evidence, it should be the 1st line choice (4). It is given in a dose of 135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mg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three times a day, preferably 20 minutes before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meals.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l" rtl="0">
              <a:lnSpc>
                <a:spcPct val="115000"/>
              </a:lnSpc>
              <a:buClr>
                <a:srgbClr val="4A66AC"/>
              </a:buCl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algn="l" rtl="0">
              <a:lnSpc>
                <a:spcPct val="115000"/>
              </a:lnSpc>
              <a:buClr>
                <a:srgbClr val="4A66AC"/>
              </a:buClr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2-Alverine citrate (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Spasmonal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®):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Alverine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citrate is given in a dose of 60–120 mg (one or two capsules) up to three times a day (1).</a:t>
            </a:r>
          </a:p>
          <a:p>
            <a:pPr lvl="0" algn="l" rtl="0">
              <a:lnSpc>
                <a:spcPct val="115000"/>
              </a:lnSpc>
              <a:buClr>
                <a:srgbClr val="4A66AC"/>
              </a:buClr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3-Pippermint oil capsules:</a:t>
            </a:r>
          </a:p>
          <a:p>
            <a:pPr lvl="0" algn="l" rtl="0">
              <a:buClr>
                <a:srgbClr val="4A66AC"/>
              </a:buClr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Capsules containing 0.2 mL of the oil are taken in a dose of one or two capsules three times a day, </a:t>
            </a:r>
            <a:endParaRPr lang="ar-IQ" sz="4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l" rtl="0">
              <a:buClr>
                <a:srgbClr val="4A66AC"/>
              </a:buCl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15–30 min before meals (1).</a:t>
            </a:r>
            <a:endParaRPr lang="ar-IQ" sz="40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15000"/>
              </a:lnSpc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4-Hyoscine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butylbromide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Buscopan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®):</a:t>
            </a:r>
          </a:p>
          <a:p>
            <a:pPr algn="l" rtl="0">
              <a:lnSpc>
                <a:spcPct val="115000"/>
              </a:lnSpc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 recommended dose for adult is one tablet(10 mg) three times a day , although this can be increased to two tablets four a day if necessary (4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656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8007281" cy="5891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655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88640"/>
            <a:ext cx="7944891" cy="5722582"/>
          </a:xfrm>
        </p:spPr>
        <p:txBody>
          <a:bodyPr>
            <a:noAutofit/>
          </a:bodyPr>
          <a:lstStyle/>
          <a:p>
            <a:pPr lvl="0" algn="l" rtl="0">
              <a:lnSpc>
                <a:spcPct val="115000"/>
              </a:lnSpc>
              <a:buClr>
                <a:srgbClr val="4A66AC"/>
              </a:buClr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C-Laxatives and </a:t>
            </a:r>
            <a:r>
              <a:rPr lang="en-US" sz="2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antidiarrheals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l" rtl="0">
              <a:lnSpc>
                <a:spcPct val="115000"/>
              </a:lnSpc>
              <a:buClr>
                <a:srgbClr val="4A66AC"/>
              </a:buClr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1-In addition , Bulk-forming and stimulant laxatives can be used to treat constipation predominant (IBS-C) (4).   </a:t>
            </a:r>
          </a:p>
          <a:p>
            <a:pPr marL="0" lvl="0" indent="0" algn="l" rtl="0">
              <a:lnSpc>
                <a:spcPct val="115000"/>
              </a:lnSpc>
              <a:buClr>
                <a:srgbClr val="4A66AC"/>
              </a:buClr>
              <a:buNone/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rtl="0">
              <a:lnSpc>
                <a:spcPct val="115000"/>
              </a:lnSpc>
              <a:buClr>
                <a:srgbClr val="4A66AC"/>
              </a:buClr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2-Use of OTC antidiarrheal such as </a:t>
            </a:r>
            <a:r>
              <a:rPr lang="en-US" sz="2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loperamide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 is appropriate only on an occasional, short-term basis (1).</a:t>
            </a:r>
          </a:p>
          <a:p>
            <a:pPr marL="0" lvl="0" indent="0" algn="l" rtl="0">
              <a:lnSpc>
                <a:spcPct val="115000"/>
              </a:lnSpc>
              <a:buClr>
                <a:srgbClr val="4A66AC"/>
              </a:buClr>
              <a:buNone/>
            </a:pPr>
            <a:r>
              <a:rPr lang="ar-SY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rtl="0">
              <a:lnSpc>
                <a:spcPct val="115000"/>
              </a:lnSpc>
              <a:buClr>
                <a:srgbClr val="4A66AC"/>
              </a:buClr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D-Compound preparations</a:t>
            </a:r>
          </a:p>
          <a:p>
            <a:pPr lvl="0" algn="l" rtl="0">
              <a:lnSpc>
                <a:spcPct val="115000"/>
              </a:lnSpc>
              <a:buClr>
                <a:srgbClr val="4A66AC"/>
              </a:buClr>
              <a:tabLst>
                <a:tab pos="6286500" algn="l"/>
              </a:tabLst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Bulking agents are also available in combination with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antispasmodics.</a:t>
            </a: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rtl="0">
              <a:buClr>
                <a:srgbClr val="4A66AC"/>
              </a:buClr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e.g.  </a:t>
            </a:r>
            <a:r>
              <a:rPr lang="en-US" sz="2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Fybogel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® </a:t>
            </a:r>
            <a:r>
              <a:rPr lang="en-US" sz="2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Mebeverine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: effervescent Granules (in sachets ), contain </a:t>
            </a:r>
            <a:r>
              <a:rPr lang="en-US" sz="2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ispaghula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 husk (Bulk-forming laxatives) and </a:t>
            </a:r>
            <a:r>
              <a:rPr lang="en-US" sz="2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mebeverine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 hydrochloride</a:t>
            </a:r>
            <a:endParaRPr lang="ar-IQ" sz="2400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973612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620688"/>
            <a:ext cx="7992888" cy="5760640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Diarrhea</a:t>
            </a:r>
            <a:endParaRPr lang="en-US" sz="200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0" indent="0" algn="l" rtl="0">
              <a:buNone/>
            </a:pPr>
            <a:r>
              <a:rPr lang="en-US" sz="2400" dirty="0" smtClean="0">
                <a:latin typeface="Times New Roman"/>
                <a:ea typeface="Times New Roman"/>
              </a:rPr>
              <a:t>Diarrhea </a:t>
            </a:r>
            <a:r>
              <a:rPr lang="en-US" sz="2400" dirty="0">
                <a:latin typeface="Times New Roman"/>
                <a:ea typeface="Times New Roman"/>
              </a:rPr>
              <a:t>is an </a:t>
            </a:r>
            <a:r>
              <a:rPr lang="en-US" sz="2400" b="1" i="1" dirty="0">
                <a:latin typeface="Times New Roman"/>
                <a:ea typeface="Times New Roman"/>
              </a:rPr>
              <a:t>increased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b="1" i="1" dirty="0">
                <a:latin typeface="Times New Roman"/>
                <a:ea typeface="Times New Roman"/>
              </a:rPr>
              <a:t>frequency</a:t>
            </a:r>
            <a:r>
              <a:rPr lang="en-US" sz="2400" dirty="0">
                <a:latin typeface="Times New Roman"/>
                <a:ea typeface="Times New Roman"/>
              </a:rPr>
              <a:t> of bowel evacuation with the passage of abnormally </a:t>
            </a:r>
            <a:r>
              <a:rPr lang="en-US" sz="2400" b="1" i="1" dirty="0">
                <a:latin typeface="Times New Roman"/>
                <a:ea typeface="Times New Roman"/>
              </a:rPr>
              <a:t>soft or watery stools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smtClean="0">
                <a:latin typeface="Times New Roman"/>
                <a:ea typeface="Times New Roman"/>
              </a:rPr>
              <a:t>.</a:t>
            </a:r>
          </a:p>
          <a:p>
            <a:pPr marL="0" indent="0" algn="l" rtl="0">
              <a:buNone/>
            </a:pPr>
            <a:endParaRPr lang="en-US" sz="2400" dirty="0">
              <a:effectLst/>
              <a:latin typeface="Times New Roman"/>
              <a:ea typeface="Times New Roman"/>
            </a:endParaRPr>
          </a:p>
          <a:p>
            <a:pPr marL="0" indent="0" algn="l" rtl="0">
              <a:buNone/>
            </a:pPr>
            <a:r>
              <a:rPr lang="en-US" sz="2400" dirty="0">
                <a:latin typeface="Times New Roman"/>
                <a:ea typeface="Times New Roman"/>
              </a:rPr>
              <a:t>The basis of treatment is electrolyte and fluid replacement; in addition, anti-</a:t>
            </a:r>
            <a:r>
              <a:rPr lang="en-US" sz="2400" dirty="0" err="1">
                <a:latin typeface="Times New Roman"/>
                <a:ea typeface="Times New Roman"/>
              </a:rPr>
              <a:t>diarrhoeals</a:t>
            </a:r>
            <a:r>
              <a:rPr lang="en-US" sz="2400" dirty="0">
                <a:latin typeface="Times New Roman"/>
                <a:ea typeface="Times New Roman"/>
              </a:rPr>
              <a:t> are useful in adults and older children. </a:t>
            </a:r>
            <a:endParaRPr lang="en-US" sz="2400" dirty="0" smtClean="0">
              <a:latin typeface="Times New Roman"/>
              <a:ea typeface="Times New Roman"/>
            </a:endParaRPr>
          </a:p>
          <a:p>
            <a:pPr marL="0" indent="0" algn="l" rtl="0">
              <a:buNone/>
            </a:pPr>
            <a:r>
              <a:rPr lang="en-US" sz="2400" dirty="0" smtClean="0">
                <a:latin typeface="Times New Roman"/>
                <a:ea typeface="Times New Roman"/>
              </a:rPr>
              <a:t>It's </a:t>
            </a:r>
            <a:r>
              <a:rPr lang="en-US" sz="2400" dirty="0">
                <a:latin typeface="Times New Roman"/>
                <a:ea typeface="Times New Roman"/>
              </a:rPr>
              <a:t>not a disease but a sign of underlying  problem or infection or GIT disorder</a:t>
            </a:r>
            <a:r>
              <a:rPr lang="en-US" sz="2400" dirty="0" smtClean="0">
                <a:latin typeface="Times New Roman"/>
                <a:ea typeface="Times New Roman"/>
              </a:rPr>
              <a:t>.</a:t>
            </a:r>
          </a:p>
          <a:p>
            <a:pPr marL="0" indent="0" algn="l" rtl="0">
              <a:buNone/>
            </a:pPr>
            <a:endParaRPr lang="en-US" sz="2400" dirty="0">
              <a:latin typeface="Times New Roman"/>
              <a:ea typeface="Times New Roman"/>
            </a:endParaRPr>
          </a:p>
          <a:p>
            <a:pPr marL="0" indent="0" algn="l" rtl="0">
              <a:buNone/>
            </a:pPr>
            <a:r>
              <a:rPr lang="en-US" sz="2400" dirty="0" smtClean="0">
                <a:latin typeface="Times New Roman"/>
                <a:ea typeface="Times New Roman"/>
              </a:rPr>
              <a:t> </a:t>
            </a:r>
            <a:r>
              <a:rPr lang="en-US" sz="2400" dirty="0">
                <a:latin typeface="Times New Roman"/>
                <a:ea typeface="Times New Roman"/>
              </a:rPr>
              <a:t>It could be classified as acute( less than 7 days), chronic( more than 14 days) or persistent ( longer than a month).</a:t>
            </a:r>
          </a:p>
          <a:p>
            <a:pPr marL="0" indent="0" algn="l" rtl="0">
              <a:buNone/>
            </a:pPr>
            <a:endParaRPr lang="en-US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95776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7584" y="404664"/>
            <a:ext cx="7800875" cy="5976664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ar-JO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 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Causes</a:t>
            </a:r>
            <a:endParaRPr lang="en-US" sz="2000" dirty="0">
              <a:latin typeface="Times New Roman"/>
              <a:ea typeface="Times New Roman"/>
            </a:endParaRPr>
          </a:p>
          <a:p>
            <a:pPr algn="l" rtl="0"/>
            <a:r>
              <a:rPr lang="en-US" sz="2400" b="1" dirty="0">
                <a:latin typeface="Times New Roman"/>
                <a:ea typeface="Times New Roman"/>
              </a:rPr>
              <a:t>1-Acute </a:t>
            </a:r>
            <a:r>
              <a:rPr lang="en-US" sz="2400" b="1" dirty="0" err="1">
                <a:latin typeface="Times New Roman"/>
                <a:ea typeface="Times New Roman"/>
              </a:rPr>
              <a:t>diarrhoea</a:t>
            </a:r>
            <a:r>
              <a:rPr lang="en-US" sz="2400" b="1" dirty="0">
                <a:latin typeface="Times New Roman"/>
                <a:ea typeface="Times New Roman"/>
              </a:rPr>
              <a:t> (infective </a:t>
            </a:r>
            <a:r>
              <a:rPr lang="en-US" sz="2400" b="1" dirty="0" err="1">
                <a:latin typeface="Times New Roman"/>
                <a:ea typeface="Times New Roman"/>
              </a:rPr>
              <a:t>diarrhoea</a:t>
            </a:r>
            <a:r>
              <a:rPr lang="en-US" sz="2400" b="1" dirty="0">
                <a:latin typeface="Times New Roman"/>
                <a:ea typeface="Times New Roman"/>
              </a:rPr>
              <a:t>, gastroenteritis):</a:t>
            </a:r>
            <a:endParaRPr lang="en-US" sz="2000" dirty="0">
              <a:latin typeface="Times New Roman"/>
              <a:ea typeface="Times New Roman"/>
            </a:endParaRPr>
          </a:p>
          <a:p>
            <a:pPr algn="l" rtl="0"/>
            <a:r>
              <a:rPr lang="en-US" sz="2400" b="1" dirty="0">
                <a:latin typeface="Times New Roman"/>
                <a:ea typeface="Times New Roman"/>
              </a:rPr>
              <a:t>Viral</a:t>
            </a:r>
            <a:r>
              <a:rPr lang="en-US" sz="2400" dirty="0">
                <a:latin typeface="Times New Roman"/>
                <a:ea typeface="Times New Roman"/>
              </a:rPr>
              <a:t>: </a:t>
            </a:r>
            <a:r>
              <a:rPr lang="en-US" sz="2400" b="1" i="1" dirty="0">
                <a:latin typeface="Times New Roman"/>
                <a:ea typeface="Times New Roman"/>
              </a:rPr>
              <a:t> Rotavirus</a:t>
            </a:r>
            <a:r>
              <a:rPr lang="en-US" sz="2400" dirty="0">
                <a:latin typeface="Times New Roman"/>
                <a:ea typeface="Times New Roman"/>
              </a:rPr>
              <a:t> is the most common cause of diarrhea in children </a:t>
            </a:r>
            <a:r>
              <a:rPr lang="en-US" sz="2400" b="1" dirty="0">
                <a:latin typeface="Times New Roman"/>
                <a:ea typeface="Times New Roman"/>
              </a:rPr>
              <a:t>under the age of 2 </a:t>
            </a:r>
            <a:r>
              <a:rPr lang="en-US" sz="2400" b="1" dirty="0" smtClean="0">
                <a:latin typeface="Times New Roman"/>
                <a:ea typeface="Times New Roman"/>
              </a:rPr>
              <a:t>years</a:t>
            </a:r>
            <a:r>
              <a:rPr lang="en-US" sz="2400" dirty="0" smtClean="0">
                <a:latin typeface="Times New Roman"/>
                <a:ea typeface="Times New Roman"/>
              </a:rPr>
              <a:t>.</a:t>
            </a:r>
          </a:p>
          <a:p>
            <a:pPr algn="l" rtl="0"/>
            <a:r>
              <a:rPr lang="en-US" sz="2400" dirty="0" smtClean="0">
                <a:latin typeface="Times New Roman"/>
              </a:rPr>
              <a:t>Bacterial (food poisoning)</a:t>
            </a:r>
          </a:p>
          <a:p>
            <a:pPr algn="l" rtl="0"/>
            <a:r>
              <a:rPr lang="en-US" sz="2400" b="1" dirty="0">
                <a:latin typeface="Times New Roman"/>
                <a:ea typeface="Times New Roman"/>
              </a:rPr>
              <a:t>Antibiotics are generally unnecessary</a:t>
            </a:r>
            <a:r>
              <a:rPr lang="en-US" sz="2400" dirty="0">
                <a:latin typeface="Sabon-Roman"/>
                <a:ea typeface="Times New Roman"/>
                <a:cs typeface="Sabon-Roman"/>
              </a:rPr>
              <a:t> </a:t>
            </a:r>
            <a:r>
              <a:rPr lang="en-US" sz="2400" dirty="0">
                <a:latin typeface="Times New Roman"/>
              </a:rPr>
              <a:t>as most food-borne infections resolve spontaneously. The most important treatment is adequate fluid replacement. Antibiotics are used (by prescription only) for </a:t>
            </a:r>
            <a:r>
              <a:rPr lang="en-US" sz="2400" dirty="0" err="1">
                <a:latin typeface="Times New Roman"/>
              </a:rPr>
              <a:t>Shigella</a:t>
            </a:r>
            <a:r>
              <a:rPr lang="en-US" sz="2400" dirty="0">
                <a:latin typeface="Times New Roman"/>
              </a:rPr>
              <a:t> infections and the more severe Salmonella. Ciprofloxacin (by prescription) may be used in such </a:t>
            </a:r>
            <a:r>
              <a:rPr lang="en-US" sz="2400" dirty="0" smtClean="0">
                <a:latin typeface="Times New Roman"/>
              </a:rPr>
              <a:t>circumstances.</a:t>
            </a:r>
            <a:endParaRPr lang="en-US" sz="2400" dirty="0">
              <a:latin typeface="Times New Roman"/>
            </a:endParaRPr>
          </a:p>
          <a:p>
            <a:pPr algn="l" rtl="0"/>
            <a:r>
              <a:rPr lang="en-US" sz="2400" dirty="0" err="1" smtClean="0">
                <a:latin typeface="Times New Roman"/>
              </a:rPr>
              <a:t>Protozoal</a:t>
            </a:r>
            <a:r>
              <a:rPr lang="en-US" sz="2400" dirty="0" smtClean="0">
                <a:latin typeface="Times New Roman"/>
              </a:rPr>
              <a:t> (</a:t>
            </a:r>
            <a:r>
              <a:rPr lang="en-US" sz="2400" dirty="0" err="1" smtClean="0">
                <a:latin typeface="Times New Roman"/>
              </a:rPr>
              <a:t>amebiasis</a:t>
            </a:r>
            <a:r>
              <a:rPr lang="en-US" sz="2400" dirty="0" smtClean="0">
                <a:latin typeface="Times New Roman"/>
              </a:rPr>
              <a:t> and giardiasis)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891948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99592" y="332656"/>
            <a:ext cx="7728867" cy="5976664"/>
          </a:xfrm>
        </p:spPr>
        <p:txBody>
          <a:bodyPr>
            <a:normAutofit fontScale="77500" lnSpcReduction="20000"/>
          </a:bodyPr>
          <a:lstStyle/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2800" u="sng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Significance of questions to reach diagnosis:</a:t>
            </a:r>
            <a:endParaRPr lang="en-US" sz="24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600" dirty="0">
                <a:latin typeface="Times New Roman"/>
                <a:ea typeface="Calibri"/>
                <a:cs typeface="Arial"/>
              </a:rPr>
              <a:t>Age: significant care for very young ( less than 1 </a:t>
            </a:r>
            <a:r>
              <a:rPr lang="en-US" sz="2600" dirty="0" err="1">
                <a:latin typeface="Times New Roman"/>
                <a:ea typeface="Calibri"/>
                <a:cs typeface="Arial"/>
              </a:rPr>
              <a:t>yr</a:t>
            </a:r>
            <a:r>
              <a:rPr lang="en-US" sz="2600" dirty="0">
                <a:latin typeface="Times New Roman"/>
                <a:ea typeface="Calibri"/>
                <a:cs typeface="Arial"/>
              </a:rPr>
              <a:t>) and elderly because risk of dehydration.</a:t>
            </a:r>
            <a:endParaRPr lang="en-US" sz="2600" dirty="0">
              <a:latin typeface="Calibri"/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600" dirty="0">
                <a:latin typeface="Times New Roman"/>
                <a:ea typeface="Calibri"/>
                <a:cs typeface="Arial"/>
              </a:rPr>
              <a:t>Frequency: which is more than normal, also the severity of diarrhea must known.</a:t>
            </a:r>
            <a:endParaRPr lang="en-US" sz="2600" dirty="0">
              <a:latin typeface="Calibri"/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600" dirty="0">
                <a:latin typeface="Times New Roman"/>
                <a:ea typeface="Calibri"/>
                <a:cs typeface="Arial"/>
              </a:rPr>
              <a:t>Duration: chronic diarrhea should be referred. The causes of chronic diarrhea are -----</a:t>
            </a:r>
            <a:endParaRPr lang="en-US" sz="2600" dirty="0">
              <a:latin typeface="Calibri"/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600" dirty="0">
                <a:latin typeface="Times New Roman"/>
                <a:ea typeface="Calibri"/>
                <a:cs typeface="Arial"/>
              </a:rPr>
              <a:t>Recent change in diet: must ask the pt. about this</a:t>
            </a:r>
            <a:endParaRPr lang="en-US" sz="2600" dirty="0">
              <a:latin typeface="Calibri"/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600" dirty="0">
                <a:latin typeface="Times New Roman"/>
                <a:ea typeface="Calibri"/>
                <a:cs typeface="Arial"/>
              </a:rPr>
              <a:t>Dose any sign of dehydration present? </a:t>
            </a:r>
            <a:endParaRPr lang="en-US" sz="2600" dirty="0">
              <a:latin typeface="Calibri"/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600" dirty="0">
                <a:latin typeface="Times New Roman"/>
                <a:ea typeface="Calibri"/>
                <a:cs typeface="Arial"/>
              </a:rPr>
              <a:t>Associated symptoms (vomiting, </a:t>
            </a:r>
            <a:r>
              <a:rPr lang="en-US" sz="2600" dirty="0" err="1">
                <a:latin typeface="Times New Roman"/>
                <a:ea typeface="Calibri"/>
                <a:cs typeface="Arial"/>
              </a:rPr>
              <a:t>abd</a:t>
            </a:r>
            <a:r>
              <a:rPr lang="en-US" sz="2600" dirty="0">
                <a:latin typeface="Times New Roman"/>
                <a:ea typeface="Calibri"/>
                <a:cs typeface="Arial"/>
              </a:rPr>
              <a:t>. Cramps, present of blood or mucus)</a:t>
            </a:r>
            <a:endParaRPr lang="en-US" sz="2600" dirty="0">
              <a:latin typeface="Calibri"/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600" dirty="0">
                <a:latin typeface="Times New Roman"/>
                <a:ea typeface="Calibri"/>
                <a:cs typeface="Arial"/>
              </a:rPr>
              <a:t>Previous history; either medical or disease history</a:t>
            </a:r>
            <a:endParaRPr lang="en-US" sz="2600" dirty="0">
              <a:latin typeface="Calibri"/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600" dirty="0">
                <a:latin typeface="Times New Roman"/>
                <a:ea typeface="Calibri"/>
                <a:cs typeface="Arial"/>
              </a:rPr>
              <a:t>Recent travel</a:t>
            </a:r>
            <a:endParaRPr lang="en-US" sz="26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5218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87624" y="260648"/>
            <a:ext cx="7440835" cy="5650574"/>
          </a:xfrm>
        </p:spPr>
        <p:txBody>
          <a:bodyPr/>
          <a:lstStyle/>
          <a:p>
            <a:pPr marL="0" indent="0" algn="ctr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400" u="sng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Conditions to eliminate:</a:t>
            </a:r>
            <a:endParaRPr lang="en-US" sz="20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dirty="0" err="1">
                <a:latin typeface="Times New Roman"/>
                <a:ea typeface="Calibri"/>
                <a:cs typeface="Arial"/>
              </a:rPr>
              <a:t>protozoal</a:t>
            </a:r>
            <a:r>
              <a:rPr lang="en-US" sz="2800" dirty="0">
                <a:latin typeface="Times New Roman"/>
                <a:ea typeface="Calibri"/>
                <a:cs typeface="Arial"/>
              </a:rPr>
              <a:t> infection, </a:t>
            </a:r>
            <a:endParaRPr lang="en-US" sz="2800" dirty="0" smtClean="0">
              <a:latin typeface="Times New Roman"/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dirty="0" smtClean="0">
                <a:latin typeface="Times New Roman"/>
                <a:ea typeface="Calibri"/>
                <a:cs typeface="Arial"/>
              </a:rPr>
              <a:t>IBS, </a:t>
            </a: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dirty="0" smtClean="0">
                <a:latin typeface="Times New Roman"/>
                <a:ea typeface="Calibri"/>
                <a:cs typeface="Arial"/>
              </a:rPr>
              <a:t>Medicine </a:t>
            </a:r>
            <a:r>
              <a:rPr lang="en-US" sz="2800" dirty="0">
                <a:latin typeface="Times New Roman"/>
                <a:ea typeface="Calibri"/>
                <a:cs typeface="Arial"/>
              </a:rPr>
              <a:t>induced diarrhea , for ex-----------, </a:t>
            </a:r>
            <a:endParaRPr lang="en-US" sz="2800" dirty="0" smtClean="0">
              <a:latin typeface="Times New Roman"/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dirty="0" smtClean="0">
                <a:latin typeface="Times New Roman"/>
                <a:ea typeface="Calibri"/>
                <a:cs typeface="Arial"/>
              </a:rPr>
              <a:t>Ulcerative </a:t>
            </a:r>
            <a:r>
              <a:rPr lang="en-US" sz="2800" dirty="0">
                <a:latin typeface="Times New Roman"/>
                <a:ea typeface="Calibri"/>
                <a:cs typeface="Arial"/>
              </a:rPr>
              <a:t>colitis, </a:t>
            </a:r>
            <a:endParaRPr lang="en-US" sz="2800" dirty="0" smtClean="0">
              <a:latin typeface="Times New Roman"/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dirty="0" err="1" smtClean="0">
                <a:latin typeface="Times New Roman"/>
                <a:ea typeface="Calibri"/>
                <a:cs typeface="Arial"/>
              </a:rPr>
              <a:t>Malabsorption</a:t>
            </a:r>
            <a:r>
              <a:rPr lang="en-US" sz="2800" dirty="0" smtClean="0">
                <a:latin typeface="Times New Roman"/>
                <a:ea typeface="Calibri"/>
                <a:cs typeface="Arial"/>
              </a:rPr>
              <a:t>  </a:t>
            </a:r>
            <a:r>
              <a:rPr lang="en-US" sz="2800" dirty="0">
                <a:latin typeface="Times New Roman"/>
                <a:ea typeface="Calibri"/>
                <a:cs typeface="Arial"/>
              </a:rPr>
              <a:t>syndromes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41808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16632"/>
            <a:ext cx="8568952" cy="6408712"/>
          </a:xfrm>
        </p:spPr>
        <p:txBody>
          <a:bodyPr>
            <a:normAutofit fontScale="92500" lnSpcReduction="10000"/>
          </a:bodyPr>
          <a:lstStyle/>
          <a:p>
            <a:pPr marL="0" indent="0" algn="ctr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200" u="sng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Management</a:t>
            </a:r>
            <a:r>
              <a:rPr lang="en-US" sz="2000" u="sng" dirty="0">
                <a:latin typeface="Times New Roman"/>
                <a:ea typeface="Calibri"/>
                <a:cs typeface="Arial"/>
              </a:rPr>
              <a:t>: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457200" algn="l" rtl="0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latin typeface="Times New Roman"/>
              </a:rPr>
              <a:t>O</a:t>
            </a:r>
            <a:r>
              <a:rPr lang="en-US" sz="2400" b="1" dirty="0" smtClean="0">
                <a:latin typeface="Times New Roman"/>
              </a:rPr>
              <a:t>RS</a:t>
            </a:r>
            <a:r>
              <a:rPr lang="en-US" sz="2400" b="1" dirty="0">
                <a:latin typeface="Times New Roman"/>
              </a:rPr>
              <a:t>:</a:t>
            </a:r>
            <a:r>
              <a:rPr lang="en-US" sz="2400" dirty="0">
                <a:latin typeface="Times New Roman"/>
              </a:rPr>
              <a:t> it has proven to be a simple highly effective treatment, which decrease mortality and morbidity ass. With acute diarrhea in developing countries</a:t>
            </a:r>
            <a:r>
              <a:rPr lang="en-US" sz="2400" dirty="0"/>
              <a:t> 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b="1" dirty="0" err="1">
                <a:latin typeface="Times New Roman"/>
                <a:ea typeface="Calibri"/>
                <a:cs typeface="Arial"/>
              </a:rPr>
              <a:t>Loperamide</a:t>
            </a:r>
            <a:r>
              <a:rPr lang="en-US" sz="2400" b="1" dirty="0">
                <a:latin typeface="Times New Roman"/>
                <a:ea typeface="Calibri"/>
                <a:cs typeface="Arial"/>
              </a:rPr>
              <a:t> and </a:t>
            </a:r>
            <a:r>
              <a:rPr lang="en-US" sz="2400" b="1" dirty="0" err="1">
                <a:latin typeface="Times New Roman"/>
                <a:ea typeface="Calibri"/>
                <a:cs typeface="Arial"/>
              </a:rPr>
              <a:t>entero</a:t>
            </a:r>
            <a:r>
              <a:rPr lang="en-US" sz="2400" b="1" dirty="0">
                <a:latin typeface="Times New Roman"/>
                <a:ea typeface="Calibri"/>
                <a:cs typeface="Arial"/>
              </a:rPr>
              <a:t>-stop ( anti-motility agents)</a:t>
            </a:r>
            <a:r>
              <a:rPr lang="en-US" sz="2400" dirty="0">
                <a:latin typeface="Times New Roman"/>
                <a:ea typeface="Calibri"/>
                <a:cs typeface="Arial"/>
              </a:rPr>
              <a:t>: synthetic opioid analogue, act by slowing intestinal tract time and increasing the capacity of the gut. 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457200" algn="l" rtl="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/>
                <a:ea typeface="Calibri"/>
                <a:cs typeface="Arial"/>
              </a:rPr>
              <a:t>Dose :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Loperamide</a:t>
            </a:r>
            <a:r>
              <a:rPr lang="en-US" sz="2400" dirty="0">
                <a:latin typeface="Times New Roman"/>
                <a:ea typeface="Calibri"/>
                <a:cs typeface="Arial"/>
              </a:rPr>
              <a:t>: Initially 2 tablets (4 mg) followed by 1 tablet (2 mg) after each loose stool (max. 8 tablets / day). 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Enterostop</a:t>
            </a:r>
            <a:r>
              <a:rPr lang="en-US" sz="2400" dirty="0">
                <a:latin typeface="Times New Roman"/>
                <a:ea typeface="Calibri"/>
                <a:cs typeface="Arial"/>
              </a:rPr>
              <a:t>: 4 tablets initially followed by 2 tablets every 6 hours.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b="1" dirty="0">
                <a:latin typeface="Times New Roman"/>
                <a:ea typeface="Calibri"/>
                <a:cs typeface="Arial"/>
              </a:rPr>
              <a:t>Bismuth subsalicylate</a:t>
            </a:r>
            <a:r>
              <a:rPr lang="en-US" sz="2400" dirty="0">
                <a:latin typeface="Times New Roman"/>
                <a:ea typeface="Calibri"/>
                <a:cs typeface="Arial"/>
              </a:rPr>
              <a:t>: no longer use because new products are present and more effective 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b="1" dirty="0">
                <a:latin typeface="Times New Roman"/>
                <a:ea typeface="Calibri"/>
                <a:cs typeface="Arial"/>
              </a:rPr>
              <a:t>Kaolin and pectin(</a:t>
            </a:r>
            <a:r>
              <a:rPr lang="en-US" sz="2400" b="1" dirty="0" err="1">
                <a:latin typeface="Times New Roman"/>
                <a:ea typeface="Calibri"/>
                <a:cs typeface="Arial"/>
              </a:rPr>
              <a:t>adsorbant</a:t>
            </a:r>
            <a:r>
              <a:rPr lang="en-US" sz="2400" b="1" dirty="0">
                <a:latin typeface="Times New Roman"/>
                <a:ea typeface="Calibri"/>
                <a:cs typeface="Arial"/>
              </a:rPr>
              <a:t>)</a:t>
            </a:r>
            <a:r>
              <a:rPr lang="en-US" sz="2400" dirty="0">
                <a:latin typeface="Times New Roman"/>
                <a:ea typeface="Calibri"/>
                <a:cs typeface="Arial"/>
              </a:rPr>
              <a:t>:like 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pectokal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syr. 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4364161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88640"/>
            <a:ext cx="7944891" cy="6264696"/>
          </a:xfrm>
        </p:spPr>
        <p:txBody>
          <a:bodyPr/>
          <a:lstStyle/>
          <a:p>
            <a:pPr marL="0" indent="0" algn="ctr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400" b="1" u="sng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Further reading about diarrhea</a:t>
            </a:r>
            <a:endParaRPr lang="en-US" sz="20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457200" algn="l" rtl="0">
              <a:lnSpc>
                <a:spcPct val="115000"/>
              </a:lnSpc>
              <a:spcAft>
                <a:spcPts val="1000"/>
              </a:spcAft>
            </a:pPr>
            <a:r>
              <a:rPr lang="en-US" sz="2800" i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1-Probiotics: </a:t>
            </a:r>
            <a:endParaRPr lang="en-US" sz="2800" i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457200" algn="l" rtl="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/>
                <a:ea typeface="Calibri"/>
                <a:cs typeface="Arial"/>
              </a:rPr>
              <a:t>Probiotics are live microbial mixtures of bacteria (including several Lactobacillus species, 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lacteol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forte) and yeasts used to restore the normal intestinal flora. </a:t>
            </a:r>
          </a:p>
          <a:p>
            <a:pPr marL="457200" algn="l" rtl="0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Probiotics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have been shown to decrease the duration of infectious and antibiotic-induced diarrhea in adults and children 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algn="l" rtl="0"/>
            <a:r>
              <a:rPr lang="en-US" sz="2800" i="1" dirty="0">
                <a:solidFill>
                  <a:srgbClr val="FF0000"/>
                </a:solidFill>
                <a:latin typeface="Times New Roman"/>
                <a:ea typeface="Calibri"/>
              </a:rPr>
              <a:t>2-Use of zinc in children </a:t>
            </a:r>
            <a:endParaRPr lang="en-US" sz="2800" i="1" dirty="0" smtClean="0">
              <a:solidFill>
                <a:srgbClr val="FF0000"/>
              </a:solidFill>
              <a:latin typeface="Times New Roman"/>
              <a:ea typeface="Calibri"/>
            </a:endParaRPr>
          </a:p>
          <a:p>
            <a:pPr algn="l" rtl="0"/>
            <a:r>
              <a:rPr lang="en-US" sz="2800" i="1" dirty="0" smtClean="0">
                <a:solidFill>
                  <a:srgbClr val="FF0000"/>
                </a:solidFill>
                <a:latin typeface="Times New Roman"/>
              </a:rPr>
              <a:t>3-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/>
              </a:rPr>
              <a:t>Hidra</a:t>
            </a:r>
            <a:r>
              <a:rPr lang="en-US" sz="2800" i="1" dirty="0" smtClean="0">
                <a:solidFill>
                  <a:srgbClr val="FF0000"/>
                </a:solidFill>
                <a:latin typeface="Times New Roman"/>
              </a:rPr>
              <a:t> sec (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/>
              </a:rPr>
              <a:t>racecadotril</a:t>
            </a:r>
            <a:r>
              <a:rPr lang="en-US" sz="2800" i="1" dirty="0" smtClean="0">
                <a:solidFill>
                  <a:srgbClr val="FF0000"/>
                </a:solidFill>
                <a:latin typeface="Times New Roman"/>
              </a:rPr>
              <a:t>)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/>
              </a:rPr>
              <a:t>satches</a:t>
            </a:r>
            <a:r>
              <a:rPr lang="en-US" sz="2800" i="1" dirty="0" smtClean="0">
                <a:solidFill>
                  <a:srgbClr val="FF0000"/>
                </a:solidFill>
                <a:latin typeface="Times New Roman"/>
              </a:rPr>
              <a:t> 10mg oral</a:t>
            </a:r>
            <a:endParaRPr lang="ar-SA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821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2800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Constipation</a:t>
            </a:r>
            <a:r>
              <a:rPr lang="en-US" sz="3200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r>
              <a:rPr lang="en-US" sz="2800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characterized by the passage of</a:t>
            </a:r>
            <a:r>
              <a:rPr lang="en-US" sz="2800" b="0" i="0" u="none" strike="noStrik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hard, dry stools less frequently than by the person’s normal pattern.</a:t>
            </a:r>
          </a:p>
          <a:p>
            <a:pPr algn="l" rtl="0"/>
            <a:r>
              <a:rPr 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Details of bowel habit 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normal range (1 day to three in 1week).</a:t>
            </a:r>
          </a:p>
          <a:p>
            <a:pPr lvl="0" algn="l" rtl="0">
              <a:buClr>
                <a:srgbClr val="4A66AC"/>
              </a:buClr>
            </a:pPr>
            <a:r>
              <a:rPr 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Associated symptoms</a:t>
            </a:r>
          </a:p>
          <a:p>
            <a:pPr marL="0" lvl="0" indent="0" algn="l" rtl="0">
              <a:buClr>
                <a:srgbClr val="4A66AC"/>
              </a:buClr>
              <a:buNone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abdominal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discomfort, bloating and nausea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severe case as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obstruction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57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7584" y="692696"/>
            <a:ext cx="7800875" cy="5472608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Causes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constipation 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Eating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habits/lifestyle Most likely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Medication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Likely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Irritable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bowel syndrome, pregnancy, depression, functional disorders (children)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Unlikely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Colorectal cancer, hypothyroidism Very unlikely  </a:t>
            </a:r>
          </a:p>
          <a:p>
            <a:pPr marL="0" indent="0" algn="l" rtl="0">
              <a:buNone/>
            </a:pPr>
            <a:endParaRPr lang="ar-S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984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404664"/>
            <a:ext cx="8640960" cy="6192688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2800" u="sng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Specific question to ask the </a:t>
            </a:r>
            <a:r>
              <a:rPr lang="en-US" sz="2800" u="sng" dirty="0" err="1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pt</a:t>
            </a:r>
            <a:r>
              <a:rPr lang="en-US" sz="2800" u="sng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:</a:t>
            </a:r>
            <a:endParaRPr lang="en-US" sz="24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Pain on defecation; this is usually due to 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anorectal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problem (hemorrhoid))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Presence of blood: must ask the pt. about blood nature (anal fissure)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Duration: more than 6 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wks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consider as chronic (chronic disease) . If the constipation lasts 14 days with no identifiable cause must be referral.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Life style change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Medical history. 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4137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2656"/>
            <a:ext cx="7560840" cy="5654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761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7776864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179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   Management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Constipation that is not caused by serious pathology will usually respond to simple measures, which can be recommended by the pharmacist:</a:t>
            </a:r>
          </a:p>
          <a:p>
            <a:pPr algn="l" rtl="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ncreasing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amount of dietary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maintaining fluid consumption and doing regular exercise. In the short term, a laxative may be recommended to ease the immediate problem.</a:t>
            </a: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08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60648"/>
            <a:ext cx="8208912" cy="6408712"/>
          </a:xfrm>
        </p:spPr>
        <p:txBody>
          <a:bodyPr>
            <a:noAutofit/>
          </a:bodyPr>
          <a:lstStyle/>
          <a:p>
            <a:pPr marL="0" indent="0" algn="ctr" rtl="0"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Bulk laxatives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ispaghula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methylcellulose and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sterculia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Bulk laxatives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work by swelling in the gut and increasing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faecal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mass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 that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peristalsis is stimulated.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Onset: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laxative effect can take several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days.</a:t>
            </a:r>
          </a:p>
          <a:p>
            <a:pPr algn="l" rtl="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hould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advise that an increase in fluid intake would be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necessary to avoid intestinal obstruction (particularly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those whose gut is not functioning properly as a result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abuse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stimulant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laxatives).</a:t>
            </a: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30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flec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40000"/>
                <a:lumMod val="105000"/>
              </a:schemeClr>
            </a:gs>
            <a:gs pos="41000">
              <a:schemeClr val="phClr">
                <a:tint val="57000"/>
                <a:satMod val="160000"/>
                <a:lumMod val="99000"/>
              </a:schemeClr>
            </a:gs>
            <a:gs pos="100000">
              <a:schemeClr val="phClr">
                <a:tint val="80000"/>
                <a:satMod val="18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15000"/>
                <a:lumMod val="114000"/>
              </a:schemeClr>
            </a:gs>
            <a:gs pos="60000">
              <a:schemeClr val="phClr">
                <a:tint val="100000"/>
                <a:shade val="96000"/>
                <a:satMod val="100000"/>
                <a:lumMod val="108000"/>
              </a:schemeClr>
            </a:gs>
            <a:gs pos="100000">
              <a:schemeClr val="phClr">
                <a:shade val="91000"/>
                <a:sat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50800" dist="31750" dir="5400000" sy="98000" rotWithShape="0">
              <a:srgbClr val="000000">
                <a:alpha val="4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4800000"/>
            </a:lightRig>
          </a:scene3d>
          <a:sp3d prstMaterial="matte">
            <a:bevelT w="25400" h="44450"/>
          </a:sp3d>
        </a:effectStyle>
        <a:effectStyle>
          <a:effectLst>
            <a:reflection blurRad="25400" stA="32000" endPos="28000" dist="8889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508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1302</Words>
  <Application>Microsoft Office PowerPoint</Application>
  <PresentationFormat>عرض على الشاشة (3:4)‏</PresentationFormat>
  <Paragraphs>140</Paragraphs>
  <Slides>26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27" baseType="lpstr">
      <vt:lpstr>Theme1</vt:lpstr>
      <vt:lpstr>Constipation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Constipation</dc:title>
  <dc:creator>A</dc:creator>
  <cp:lastModifiedBy>A</cp:lastModifiedBy>
  <cp:revision>1</cp:revision>
  <dcterms:created xsi:type="dcterms:W3CDTF">2018-12-28T10:05:28Z</dcterms:created>
  <dcterms:modified xsi:type="dcterms:W3CDTF">2018-12-28T10:07:51Z</dcterms:modified>
</cp:coreProperties>
</file>